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3"/>
    <p:sldId id="273" r:id="rId4"/>
    <p:sldId id="277" r:id="rId5"/>
    <p:sldId id="278" r:id="rId6"/>
    <p:sldId id="279" r:id="rId7"/>
    <p:sldId id="280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3195" y="362585"/>
            <a:ext cx="11920220" cy="1326515"/>
          </a:xfrm>
        </p:spPr>
        <p:txBody>
          <a:bodyPr>
            <a:normAutofit/>
          </a:bodyPr>
          <a:p>
            <a:pPr algn="l"/>
            <a:r>
              <a:rPr lang="en-US" altLang="zh-CN" sz="2000"/>
              <a:t>1.</a:t>
            </a:r>
            <a:r>
              <a:rPr lang="zh-CN" altLang="en-US" sz="2000"/>
              <a:t>使用</a:t>
            </a:r>
            <a:r>
              <a:rPr lang="en-US" altLang="zh-CN" sz="2000"/>
              <a:t>Google</a:t>
            </a:r>
            <a:r>
              <a:rPr lang="zh-CN" altLang="en-US" sz="2000"/>
              <a:t>浏览器正确登录网址：</a:t>
            </a:r>
            <a:br>
              <a:rPr lang="zh-CN" altLang="en-US" sz="2000"/>
            </a:br>
            <a:r>
              <a:rPr lang="zh-CN" altLang="en-US" sz="2000"/>
              <a:t>http://zwfw-new.hunan.gov.cn/csywtbyhsjweb/cszwdt/pages/smart/implement.html，</a:t>
            </a:r>
            <a:br>
              <a:rPr lang="zh-CN" altLang="en-US" sz="2000"/>
            </a:br>
            <a:r>
              <a:rPr lang="zh-CN" altLang="en-US" sz="2000"/>
              <a:t>或登录</a:t>
            </a:r>
            <a:r>
              <a:rPr lang="zh-CN" altLang="en-US" sz="2000"/>
              <a:t>长沙市政务服务网</a:t>
            </a:r>
            <a:r>
              <a:rPr lang="en-US" altLang="zh-CN" sz="2000"/>
              <a:t>(</a:t>
            </a:r>
            <a:r>
              <a:rPr lang="zh-CN" altLang="en-US" sz="2000"/>
              <a:t>不要错误登录到湖南省政务服务网</a:t>
            </a:r>
            <a:r>
              <a:rPr lang="en-US" altLang="zh-CN" sz="2000"/>
              <a:t>)</a:t>
            </a:r>
            <a:r>
              <a:rPr lang="zh-CN" altLang="en-US" sz="2000"/>
              <a:t>。点击特色创新中的智能审批模块。</a:t>
            </a:r>
            <a:endParaRPr lang="zh-CN" altLang="en-US" sz="2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65793"/>
          <a:stretch>
            <a:fillRect/>
          </a:stretch>
        </p:blipFill>
        <p:spPr>
          <a:xfrm>
            <a:off x="405130" y="1821180"/>
            <a:ext cx="11598275" cy="3248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4965" y="643255"/>
            <a:ext cx="11192510" cy="717550"/>
          </a:xfrm>
        </p:spPr>
        <p:txBody>
          <a:bodyPr>
            <a:normAutofit/>
          </a:bodyPr>
          <a:p>
            <a:pPr algn="l"/>
            <a:r>
              <a:rPr lang="en-US" altLang="zh-CN" sz="2220">
                <a:sym typeface="+mn-ea"/>
              </a:rPr>
              <a:t>2.</a:t>
            </a:r>
            <a:r>
              <a:rPr lang="zh-CN" altLang="en-US" sz="2220">
                <a:sym typeface="+mn-ea"/>
              </a:rPr>
              <a:t>进入页面后</a:t>
            </a:r>
            <a:r>
              <a:rPr lang="zh-CN" altLang="en-US" sz="2220"/>
              <a:t>选择望城区教育局，选择对应</a:t>
            </a:r>
            <a:r>
              <a:rPr lang="zh-CN" altLang="en-US" sz="2220"/>
              <a:t>类型的教师资格认定，点击在线申办</a:t>
            </a:r>
            <a:r>
              <a:rPr lang="zh-CN" altLang="en-US" sz="2220">
                <a:sym typeface="+mn-ea"/>
              </a:rPr>
              <a:t>。</a:t>
            </a:r>
            <a:endParaRPr lang="zh-CN" altLang="en-US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987" t="5279"/>
          <a:stretch>
            <a:fillRect/>
          </a:stretch>
        </p:blipFill>
        <p:spPr>
          <a:xfrm>
            <a:off x="744220" y="1360805"/>
            <a:ext cx="10085070" cy="5207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05815" y="2374900"/>
            <a:ext cx="2000250" cy="38798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lumMod val="110000"/>
                        <a:satMod val="105000"/>
                        <a:tint val="67000"/>
                      </a:schemeClr>
                    </a:gs>
                    <a:gs pos="50000">
                      <a:schemeClr val="accent1">
                        <a:lumMod val="105000"/>
                        <a:satMod val="103000"/>
                        <a:tint val="73000"/>
                      </a:schemeClr>
                    </a:gs>
                    <a:gs pos="100000">
                      <a:schemeClr val="accent1">
                        <a:lumMod val="105000"/>
                        <a:satMod val="109000"/>
                        <a:tint val="81000"/>
                      </a:schemeClr>
                    </a:gs>
                  </a:gsLst>
                  <a:lin ang="5400000" scaled="0"/>
                </a:gradFill>
              </a14:hiddenFill>
            </a:ext>
          </a:extLst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790055" y="2375535"/>
            <a:ext cx="899795" cy="48069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384665" y="2374900"/>
            <a:ext cx="925830" cy="48069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142740" y="3429000"/>
            <a:ext cx="925830" cy="47180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60020"/>
            <a:ext cx="9144000" cy="703580"/>
          </a:xfrm>
        </p:spPr>
        <p:txBody>
          <a:bodyPr>
            <a:normAutofit fontScale="90000"/>
          </a:bodyPr>
          <a:p>
            <a:pPr algn="l"/>
            <a:r>
              <a:rPr lang="en-US" altLang="zh-CN" sz="2220"/>
              <a:t>3.</a:t>
            </a:r>
            <a:r>
              <a:rPr lang="zh-CN" altLang="en-US" sz="2220"/>
              <a:t>进入申报页面</a:t>
            </a:r>
            <a:r>
              <a:rPr lang="zh-CN" altLang="en-US" sz="2220"/>
              <a:t>后下拉至最底部，勾选我已阅读并同意遵守《网上办事大厅服务条款》。再点击保存并</a:t>
            </a:r>
            <a:r>
              <a:rPr lang="zh-CN" altLang="en-US" sz="2220"/>
              <a:t>下一步。</a:t>
            </a:r>
            <a:endParaRPr lang="zh-CN" altLang="en-US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4910" y="1256665"/>
            <a:ext cx="9822180" cy="5521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1425" y="1122680"/>
            <a:ext cx="8902065" cy="5643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4955" y="291465"/>
            <a:ext cx="918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4.</a:t>
            </a:r>
            <a:r>
              <a:rPr lang="zh-CN" altLang="en-US" sz="2000"/>
              <a:t>按要求提交各项资料，并确认提交成功（详细要求见《认定通告》附件</a:t>
            </a:r>
            <a:r>
              <a:rPr lang="en-US" altLang="zh-CN" sz="2000"/>
              <a:t>3</a:t>
            </a:r>
            <a:r>
              <a:rPr lang="zh-CN" altLang="en-US" sz="2000"/>
              <a:t>）。</a:t>
            </a:r>
            <a:endParaRPr lang="zh-CN" altLang="en-US" sz="2000"/>
          </a:p>
          <a:p>
            <a:endParaRPr lang="zh-CN" altLang="en-US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61975" y="307975"/>
            <a:ext cx="11324590" cy="1068070"/>
          </a:xfrm>
        </p:spPr>
        <p:txBody>
          <a:bodyPr>
            <a:normAutofit fontScale="90000"/>
          </a:bodyPr>
          <a:p>
            <a:pPr algn="l"/>
            <a:r>
              <a:rPr lang="en-US" altLang="zh-CN" sz="2000"/>
              <a:t>5.</a:t>
            </a:r>
            <a:r>
              <a:rPr lang="zh-CN" altLang="en-US" sz="2000"/>
              <a:t>补齐补正：如资料提交不符合要求，工作人员将发起补齐补正。请申请人登录成功后在首页点击</a:t>
            </a:r>
            <a:r>
              <a:rPr lang="en-US" altLang="zh-CN" sz="2000"/>
              <a:t>“</a:t>
            </a:r>
            <a:r>
              <a:rPr lang="zh-CN" altLang="en-US" sz="2000">
                <a:sym typeface="+mn-ea"/>
              </a:rPr>
              <a:t>智能审批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，再如上述步骤一样选择对应办理的事项，再在右上角点击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个人中心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（不可直接在首页点击个人中心），再点击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我的申办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/>
              <a:t>，根据系统提示要求在指定时间内完成补齐补正。也可在此页面查看办理</a:t>
            </a:r>
            <a:r>
              <a:rPr lang="zh-CN" altLang="en-US" sz="2000"/>
              <a:t>进度。</a:t>
            </a:r>
            <a:endParaRPr lang="zh-CN" altLang="en-US" sz="2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055" y="1707515"/>
            <a:ext cx="5807075" cy="4172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495" y="1706880"/>
            <a:ext cx="6088380" cy="4173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305" y="650875"/>
            <a:ext cx="11231880" cy="565150"/>
          </a:xfrm>
        </p:spPr>
        <p:txBody>
          <a:bodyPr>
            <a:normAutofit/>
          </a:bodyPr>
          <a:p>
            <a:pPr algn="l"/>
            <a:r>
              <a:rPr lang="zh-CN" altLang="en-US" sz="2000"/>
              <a:t>注意：补齐补正时请先删除不合格资料，再将合格资料上传。</a:t>
            </a:r>
            <a:endParaRPr lang="zh-CN" altLang="en-US" sz="2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" y="1401445"/>
            <a:ext cx="10713720" cy="4572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EwM2RjNTU2MDkzYTM1ZjAyMTZlODFjMDFlNDhhNTg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WPS 演示</Application>
  <PresentationFormat>宽屏</PresentationFormat>
  <Paragraphs>13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1.使用Google浏览器正确登录网址： http://zwfw-new.hunan.gov.cn/csywtbyhsjweb/cszwdt/pages/smart/implement.html， 或登录长沙市政务服务网(不要错误登录到湖南省政务服务网)。点击特色创新中的智能审批模块。</vt:lpstr>
      <vt:lpstr>2.进入页面后选择望城区教育局，选择对应类型的教师资格认定，点击在线申办。</vt:lpstr>
      <vt:lpstr>3.进入申报页面后下拉至最底部，勾选我已阅读并同意遵守《网上办事大厅服务条款》。再点击保存并下一步。</vt:lpstr>
      <vt:lpstr>PowerPoint 演示文稿</vt:lpstr>
      <vt:lpstr>5.补齐补正：如资料提交不符合要求，工作人员将发起补齐补正。请申请人登录成功后在首页点击“智能审批”，再如上述步骤一样选择对应办理的事项，再在右上角点击“个人中心”（不可直接在首页点击个人中心），再点击“我的申办”，根据系统提示要求在指定时间内完成补齐补正。也可在此页面查看办理进度。</vt:lpstr>
      <vt:lpstr>注意：补齐补正时请先删除不合格资料，再将合格资料上传。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李珊</cp:lastModifiedBy>
  <cp:revision>25</cp:revision>
  <dcterms:created xsi:type="dcterms:W3CDTF">2020-12-17T01:42:00Z</dcterms:created>
  <dcterms:modified xsi:type="dcterms:W3CDTF">2024-09-24T09:25:01Z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01860B5939414C02A7D0D3F6C6E50DDA_13</vt:lpwstr>
  </property>
</Properties>
</file>